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bookmarkIdSeed="2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2918400" cy="21945600"/>
  <p:notesSz cx="9601200" cy="7315200"/>
  <p:embeddedFontLst>
    <p:embeddedFont>
      <p:font typeface="Century Gothic" panose="020B0502020202020204" pitchFamily="34" charset="0"/>
      <p:regular r:id="rId5"/>
      <p:bold r:id="rId6"/>
      <p:italic r:id="rId7"/>
      <p:boldItalic r:id="rId8"/>
    </p:embeddedFont>
    <p:embeddedFont>
      <p:font typeface="Segoe UI" panose="020B0502040204020203" pitchFamily="34" charset="0"/>
      <p:regular r:id="rId9"/>
      <p:bold r:id="rId10"/>
      <p:italic r:id="rId11"/>
      <p:boldItalic r:id="rId12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6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36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36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36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36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99"/>
    <a:srgbClr val="9999CC"/>
    <a:srgbClr val="FF0000"/>
    <a:srgbClr val="990099"/>
    <a:srgbClr val="008000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8977" autoAdjust="0"/>
    <p:restoredTop sz="94575" autoAdjust="0"/>
  </p:normalViewPr>
  <p:slideViewPr>
    <p:cSldViewPr>
      <p:cViewPr>
        <p:scale>
          <a:sx n="33" d="100"/>
          <a:sy n="33" d="100"/>
        </p:scale>
        <p:origin x="150" y="42"/>
      </p:cViewPr>
      <p:guideLst>
        <p:guide orient="horz" pos="6912"/>
        <p:guide pos="10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1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6" tIns="45713" rIns="91426" bIns="45713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6" tIns="45713" rIns="91426" bIns="45713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6" tIns="45713" rIns="91426" bIns="45713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6" tIns="45713" rIns="91426" bIns="45713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40A0596-45F9-4FD6-A6B8-22B0BEAFB1DB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2283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JP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743200" y="549275"/>
            <a:ext cx="4114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3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3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7D6FF0A-C671-4420-ACDD-45438D9B1E74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7364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F6D83A8-745E-4923-A832-DCF50A5BFA68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156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563" y="6816725"/>
            <a:ext cx="27981275" cy="47053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125" y="12436475"/>
            <a:ext cx="23044150" cy="56070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BF1D7E9-6AFD-4E48-B22F-9E2FDCC83A39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CAA4C9-4901-4A36-A953-57E62371D6B6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301450" y="533400"/>
            <a:ext cx="7550150" cy="190706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6238" y="533400"/>
            <a:ext cx="22502812" cy="190706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8BBAF1C-A17E-4B60-9317-BF53ECFA8C2D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D88B454-3992-49C7-90EB-69F758CA4DBA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5" y="14101763"/>
            <a:ext cx="27981275" cy="43592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5" y="9301163"/>
            <a:ext cx="27981275" cy="4800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EE030D9-DD08-4467-9246-9D0490A53CC0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6238" y="5121275"/>
            <a:ext cx="14736762" cy="14482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35400" y="5121275"/>
            <a:ext cx="14736763" cy="14482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1D8141-B82C-4635-BA34-DDC372EE6210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6238" y="879475"/>
            <a:ext cx="29625925" cy="3657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6238" y="4911725"/>
            <a:ext cx="14544675" cy="204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6238" y="6959600"/>
            <a:ext cx="14544675" cy="12644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725" y="4911725"/>
            <a:ext cx="14549438" cy="204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725" y="6959600"/>
            <a:ext cx="14549438" cy="12644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A58227-0249-4580-A9DF-002F0B9C4B7A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59B9BB-E822-4BD9-A2C3-A6C1CEF1AB92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0FD25A-A654-42DB-B63F-00EBA2267127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6238" y="873125"/>
            <a:ext cx="10829925" cy="37195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69863" y="873125"/>
            <a:ext cx="18402300" cy="187309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6238" y="4592638"/>
            <a:ext cx="10829925" cy="150114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2354D-B295-4BF6-B1BA-7796843E76AB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600" y="15362238"/>
            <a:ext cx="19751675" cy="18129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1600" y="1960563"/>
            <a:ext cx="19751675" cy="13168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1600" y="17175163"/>
            <a:ext cx="19751675" cy="25765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8BC111-51C8-4176-BC96-A79DFB04CBE2}" type="slidenum">
              <a:rPr lang="en-US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220200" y="533400"/>
            <a:ext cx="226314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8912" tIns="219456" rIns="438912" bIns="21945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46238" y="5121275"/>
            <a:ext cx="29625925" cy="1448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8912" tIns="219456" rIns="438912" bIns="2194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46238" y="19985038"/>
            <a:ext cx="7680325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8912" tIns="219456" rIns="438912" bIns="219456" numCol="1" anchor="t" anchorCtr="0" compatLnSpc="1">
            <a:prstTxWarp prst="textNoShape">
              <a:avLst/>
            </a:prstTxWarp>
          </a:bodyPr>
          <a:lstStyle>
            <a:lvl1pPr defTabSz="4389438">
              <a:defRPr sz="6700"/>
            </a:lvl1pPr>
          </a:lstStyle>
          <a:p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247438" y="19985038"/>
            <a:ext cx="10423525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8912" tIns="219456" rIns="438912" bIns="219456" numCol="1" anchor="t" anchorCtr="0" compatLnSpc="1">
            <a:prstTxWarp prst="textNoShape">
              <a:avLst/>
            </a:prstTxWarp>
          </a:bodyPr>
          <a:lstStyle>
            <a:lvl1pPr algn="ctr" defTabSz="4389438">
              <a:defRPr sz="6700"/>
            </a:lvl1pPr>
          </a:lstStyle>
          <a:p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591838" y="19985038"/>
            <a:ext cx="7680325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8912" tIns="219456" rIns="438912" bIns="219456" numCol="1" anchor="t" anchorCtr="0" compatLnSpc="1">
            <a:prstTxWarp prst="textNoShape">
              <a:avLst/>
            </a:prstTxWarp>
          </a:bodyPr>
          <a:lstStyle>
            <a:lvl1pPr algn="r" defTabSz="4389438">
              <a:defRPr sz="6700"/>
            </a:lvl1pPr>
          </a:lstStyle>
          <a:p>
            <a:fld id="{FC8E3E1A-7860-40FE-A3CD-F702CA4C9B3A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1043" name="Line 19"/>
          <p:cNvSpPr>
            <a:spLocks noChangeShapeType="1"/>
          </p:cNvSpPr>
          <p:nvPr userDrawn="1"/>
        </p:nvSpPr>
        <p:spPr bwMode="auto">
          <a:xfrm flipV="1">
            <a:off x="5257800" y="457200"/>
            <a:ext cx="0" cy="3200400"/>
          </a:xfrm>
          <a:prstGeom prst="line">
            <a:avLst/>
          </a:prstGeom>
          <a:noFill/>
          <a:ln w="101600" cmpd="tri">
            <a:solidFill>
              <a:srgbClr val="00008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grpSp>
        <p:nvGrpSpPr>
          <p:cNvPr id="1031" name="Group 7"/>
          <p:cNvGrpSpPr>
            <a:grpSpLocks/>
          </p:cNvGrpSpPr>
          <p:nvPr userDrawn="1"/>
        </p:nvGrpSpPr>
        <p:grpSpPr bwMode="auto">
          <a:xfrm>
            <a:off x="914400" y="457200"/>
            <a:ext cx="31089600" cy="21031200"/>
            <a:chOff x="576" y="576"/>
            <a:chExt cx="19584" cy="26496"/>
          </a:xfrm>
        </p:grpSpPr>
        <p:sp>
          <p:nvSpPr>
            <p:cNvPr id="1032" name="Line 8"/>
            <p:cNvSpPr>
              <a:spLocks noChangeShapeType="1"/>
            </p:cNvSpPr>
            <p:nvPr/>
          </p:nvSpPr>
          <p:spPr bwMode="auto">
            <a:xfrm>
              <a:off x="576" y="576"/>
              <a:ext cx="19584" cy="0"/>
            </a:xfrm>
            <a:prstGeom prst="line">
              <a:avLst/>
            </a:prstGeom>
            <a:noFill/>
            <a:ln w="101600" cmpd="tri">
              <a:solidFill>
                <a:srgbClr val="00008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33" name="Line 9"/>
            <p:cNvSpPr>
              <a:spLocks noChangeShapeType="1"/>
            </p:cNvSpPr>
            <p:nvPr/>
          </p:nvSpPr>
          <p:spPr bwMode="auto">
            <a:xfrm flipH="1">
              <a:off x="576" y="576"/>
              <a:ext cx="0" cy="26496"/>
            </a:xfrm>
            <a:prstGeom prst="line">
              <a:avLst/>
            </a:prstGeom>
            <a:noFill/>
            <a:ln w="101600" cmpd="tri">
              <a:solidFill>
                <a:srgbClr val="00008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34" name="Line 10"/>
            <p:cNvSpPr>
              <a:spLocks noChangeShapeType="1"/>
            </p:cNvSpPr>
            <p:nvPr/>
          </p:nvSpPr>
          <p:spPr bwMode="auto">
            <a:xfrm>
              <a:off x="576" y="27072"/>
              <a:ext cx="19584" cy="0"/>
            </a:xfrm>
            <a:prstGeom prst="line">
              <a:avLst/>
            </a:prstGeom>
            <a:noFill/>
            <a:ln w="101600" cmpd="tri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35" name="Line 11"/>
            <p:cNvSpPr>
              <a:spLocks noChangeShapeType="1"/>
            </p:cNvSpPr>
            <p:nvPr/>
          </p:nvSpPr>
          <p:spPr bwMode="auto">
            <a:xfrm flipH="1" flipV="1">
              <a:off x="20160" y="576"/>
              <a:ext cx="0" cy="26496"/>
            </a:xfrm>
            <a:prstGeom prst="line">
              <a:avLst/>
            </a:prstGeom>
            <a:noFill/>
            <a:ln w="101600" cmpd="tri">
              <a:solidFill>
                <a:schemeClr val="accent2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36" name="Line 12"/>
            <p:cNvSpPr>
              <a:spLocks noChangeShapeType="1"/>
            </p:cNvSpPr>
            <p:nvPr/>
          </p:nvSpPr>
          <p:spPr bwMode="auto">
            <a:xfrm>
              <a:off x="576" y="4608"/>
              <a:ext cx="19584" cy="0"/>
            </a:xfrm>
            <a:prstGeom prst="line">
              <a:avLst/>
            </a:prstGeom>
            <a:noFill/>
            <a:ln w="101600" cmpd="tri">
              <a:solidFill>
                <a:srgbClr val="00008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</p:grpSp>
      <p:graphicFrame>
        <p:nvGraphicFramePr>
          <p:cNvPr id="1050" name="Object 26"/>
          <p:cNvGraphicFramePr>
            <a:graphicFrameLocks noChangeAspect="1"/>
          </p:cNvGraphicFramePr>
          <p:nvPr/>
        </p:nvGraphicFramePr>
        <p:xfrm>
          <a:off x="1219200" y="609600"/>
          <a:ext cx="3810000" cy="281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4" name="Photo Editor Photo" r:id="rId14" imgW="1247619" imgH="809738" progId="MSPhotoEd.3">
                  <p:embed/>
                </p:oleObj>
              </mc:Choice>
              <mc:Fallback>
                <p:oleObj name="Photo Editor Photo" r:id="rId14" imgW="1247619" imgH="809738" progId="MSPhotoEd.3">
                  <p:embed/>
                  <p:pic>
                    <p:nvPicPr>
                      <p:cNvPr id="0" name="Picture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9200" y="609600"/>
                        <a:ext cx="3810000" cy="2819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BBE0E3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89438" rtl="0" fontAlgn="base">
        <a:spcBef>
          <a:spcPct val="0"/>
        </a:spcBef>
        <a:spcAft>
          <a:spcPct val="0"/>
        </a:spcAft>
        <a:defRPr sz="96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389438" rtl="0" fontAlgn="base">
        <a:spcBef>
          <a:spcPct val="0"/>
        </a:spcBef>
        <a:spcAft>
          <a:spcPct val="0"/>
        </a:spcAft>
        <a:defRPr sz="9600">
          <a:solidFill>
            <a:schemeClr val="tx2"/>
          </a:solidFill>
          <a:latin typeface="Arial" charset="0"/>
        </a:defRPr>
      </a:lvl2pPr>
      <a:lvl3pPr algn="ctr" defTabSz="4389438" rtl="0" fontAlgn="base">
        <a:spcBef>
          <a:spcPct val="0"/>
        </a:spcBef>
        <a:spcAft>
          <a:spcPct val="0"/>
        </a:spcAft>
        <a:defRPr sz="9600">
          <a:solidFill>
            <a:schemeClr val="tx2"/>
          </a:solidFill>
          <a:latin typeface="Arial" charset="0"/>
        </a:defRPr>
      </a:lvl3pPr>
      <a:lvl4pPr algn="ctr" defTabSz="4389438" rtl="0" fontAlgn="base">
        <a:spcBef>
          <a:spcPct val="0"/>
        </a:spcBef>
        <a:spcAft>
          <a:spcPct val="0"/>
        </a:spcAft>
        <a:defRPr sz="9600">
          <a:solidFill>
            <a:schemeClr val="tx2"/>
          </a:solidFill>
          <a:latin typeface="Arial" charset="0"/>
        </a:defRPr>
      </a:lvl4pPr>
      <a:lvl5pPr algn="ctr" defTabSz="4389438" rtl="0" fontAlgn="base">
        <a:spcBef>
          <a:spcPct val="0"/>
        </a:spcBef>
        <a:spcAft>
          <a:spcPct val="0"/>
        </a:spcAft>
        <a:defRPr sz="9600">
          <a:solidFill>
            <a:schemeClr val="tx2"/>
          </a:solidFill>
          <a:latin typeface="Arial" charset="0"/>
        </a:defRPr>
      </a:lvl5pPr>
      <a:lvl6pPr marL="457200" algn="ctr" defTabSz="4389438" rtl="0" fontAlgn="base">
        <a:spcBef>
          <a:spcPct val="0"/>
        </a:spcBef>
        <a:spcAft>
          <a:spcPct val="0"/>
        </a:spcAft>
        <a:defRPr sz="9600">
          <a:solidFill>
            <a:schemeClr val="tx2"/>
          </a:solidFill>
          <a:latin typeface="Arial" charset="0"/>
        </a:defRPr>
      </a:lvl6pPr>
      <a:lvl7pPr marL="914400" algn="ctr" defTabSz="4389438" rtl="0" fontAlgn="base">
        <a:spcBef>
          <a:spcPct val="0"/>
        </a:spcBef>
        <a:spcAft>
          <a:spcPct val="0"/>
        </a:spcAft>
        <a:defRPr sz="9600">
          <a:solidFill>
            <a:schemeClr val="tx2"/>
          </a:solidFill>
          <a:latin typeface="Arial" charset="0"/>
        </a:defRPr>
      </a:lvl7pPr>
      <a:lvl8pPr marL="1371600" algn="ctr" defTabSz="4389438" rtl="0" fontAlgn="base">
        <a:spcBef>
          <a:spcPct val="0"/>
        </a:spcBef>
        <a:spcAft>
          <a:spcPct val="0"/>
        </a:spcAft>
        <a:defRPr sz="9600">
          <a:solidFill>
            <a:schemeClr val="tx2"/>
          </a:solidFill>
          <a:latin typeface="Arial" charset="0"/>
        </a:defRPr>
      </a:lvl8pPr>
      <a:lvl9pPr marL="1828800" algn="ctr" defTabSz="4389438" rtl="0" fontAlgn="base">
        <a:spcBef>
          <a:spcPct val="0"/>
        </a:spcBef>
        <a:spcAft>
          <a:spcPct val="0"/>
        </a:spcAft>
        <a:defRPr sz="9600">
          <a:solidFill>
            <a:schemeClr val="tx2"/>
          </a:solidFill>
          <a:latin typeface="Arial" charset="0"/>
        </a:defRPr>
      </a:lvl9pPr>
    </p:titleStyle>
    <p:bodyStyle>
      <a:lvl1pPr marL="1646238" indent="-1646238" algn="l" defTabSz="4389438" rtl="0" fontAlgn="base">
        <a:spcBef>
          <a:spcPct val="20000"/>
        </a:spcBef>
        <a:spcAft>
          <a:spcPct val="0"/>
        </a:spcAft>
        <a:buChar char="•"/>
        <a:defRPr sz="15400">
          <a:solidFill>
            <a:schemeClr val="tx1"/>
          </a:solidFill>
          <a:latin typeface="+mn-lt"/>
          <a:ea typeface="+mn-ea"/>
          <a:cs typeface="+mn-cs"/>
        </a:defRPr>
      </a:lvl1pPr>
      <a:lvl2pPr marL="3565525" indent="-1371600" algn="l" defTabSz="4389438" rtl="0" fontAlgn="base">
        <a:spcBef>
          <a:spcPct val="20000"/>
        </a:spcBef>
        <a:spcAft>
          <a:spcPct val="0"/>
        </a:spcAft>
        <a:buChar char="–"/>
        <a:defRPr sz="13400">
          <a:solidFill>
            <a:schemeClr val="tx1"/>
          </a:solidFill>
          <a:latin typeface="+mn-lt"/>
        </a:defRPr>
      </a:lvl2pPr>
      <a:lvl3pPr marL="5486400" indent="-1096963" algn="l" defTabSz="4389438" rtl="0" fontAlgn="base">
        <a:spcBef>
          <a:spcPct val="20000"/>
        </a:spcBef>
        <a:spcAft>
          <a:spcPct val="0"/>
        </a:spcAft>
        <a:buChar char="•"/>
        <a:defRPr sz="11500">
          <a:solidFill>
            <a:schemeClr val="tx1"/>
          </a:solidFill>
          <a:latin typeface="+mn-lt"/>
        </a:defRPr>
      </a:lvl3pPr>
      <a:lvl4pPr marL="7680325" indent="-1096963" algn="l" defTabSz="4389438" rtl="0" fontAlgn="base">
        <a:spcBef>
          <a:spcPct val="20000"/>
        </a:spcBef>
        <a:spcAft>
          <a:spcPct val="0"/>
        </a:spcAft>
        <a:buChar char="–"/>
        <a:defRPr sz="9600">
          <a:solidFill>
            <a:schemeClr val="tx1"/>
          </a:solidFill>
          <a:latin typeface="+mn-lt"/>
        </a:defRPr>
      </a:lvl4pPr>
      <a:lvl5pPr marL="9875838" indent="-1096963" algn="l" defTabSz="4389438" rtl="0" fontAlgn="base">
        <a:spcBef>
          <a:spcPct val="20000"/>
        </a:spcBef>
        <a:spcAft>
          <a:spcPct val="0"/>
        </a:spcAft>
        <a:buChar char="»"/>
        <a:defRPr sz="9600">
          <a:solidFill>
            <a:schemeClr val="tx1"/>
          </a:solidFill>
          <a:latin typeface="+mn-lt"/>
        </a:defRPr>
      </a:lvl5pPr>
      <a:lvl6pPr marL="10333038" indent="-1096963" algn="l" defTabSz="4389438" rtl="0" fontAlgn="base">
        <a:spcBef>
          <a:spcPct val="20000"/>
        </a:spcBef>
        <a:spcAft>
          <a:spcPct val="0"/>
        </a:spcAft>
        <a:buChar char="»"/>
        <a:defRPr sz="9600">
          <a:solidFill>
            <a:schemeClr val="tx1"/>
          </a:solidFill>
          <a:latin typeface="+mn-lt"/>
        </a:defRPr>
      </a:lvl6pPr>
      <a:lvl7pPr marL="10790238" indent="-1096963" algn="l" defTabSz="4389438" rtl="0" fontAlgn="base">
        <a:spcBef>
          <a:spcPct val="20000"/>
        </a:spcBef>
        <a:spcAft>
          <a:spcPct val="0"/>
        </a:spcAft>
        <a:buChar char="»"/>
        <a:defRPr sz="9600">
          <a:solidFill>
            <a:schemeClr val="tx1"/>
          </a:solidFill>
          <a:latin typeface="+mn-lt"/>
        </a:defRPr>
      </a:lvl7pPr>
      <a:lvl8pPr marL="11247438" indent="-1096963" algn="l" defTabSz="4389438" rtl="0" fontAlgn="base">
        <a:spcBef>
          <a:spcPct val="20000"/>
        </a:spcBef>
        <a:spcAft>
          <a:spcPct val="0"/>
        </a:spcAft>
        <a:buChar char="»"/>
        <a:defRPr sz="9600">
          <a:solidFill>
            <a:schemeClr val="tx1"/>
          </a:solidFill>
          <a:latin typeface="+mn-lt"/>
        </a:defRPr>
      </a:lvl8pPr>
      <a:lvl9pPr marL="11704638" indent="-1096963" algn="l" defTabSz="4389438" rtl="0" fontAlgn="base">
        <a:spcBef>
          <a:spcPct val="20000"/>
        </a:spcBef>
        <a:spcAft>
          <a:spcPct val="0"/>
        </a:spcAft>
        <a:buChar char="»"/>
        <a:defRPr sz="9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67200" y="875199"/>
            <a:ext cx="22631400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500" b="1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Intelligent Line &amp; Marker Tracking Car</a:t>
            </a:r>
            <a:endParaRPr lang="en-US" sz="6500" b="1" dirty="0" smtClean="0"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4500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Straight Outta CompE (SOC)</a:t>
            </a:r>
          </a:p>
          <a:p>
            <a:pPr algn="ctr"/>
            <a:r>
              <a:rPr lang="en-US" sz="4500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Zachary Rauen, Juan Merchan, Jayesh Bokhiria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05681" y="16124237"/>
            <a:ext cx="9667875" cy="8002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Hardware</a:t>
            </a:r>
            <a:endParaRPr lang="en-US" sz="3000" b="1" dirty="0"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5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0" y="-945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625" y="3810000"/>
            <a:ext cx="9838055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Abstract:</a:t>
            </a:r>
          </a:p>
          <a:p>
            <a:pPr algn="just"/>
            <a:r>
              <a:rPr lang="en-US" sz="27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Designed and built a third generation “intelligent” car, the system has the capability to follow a black line against a white background.  The </a:t>
            </a:r>
            <a:r>
              <a:rPr lang="en-US" sz="27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system navigates </a:t>
            </a:r>
            <a:r>
              <a:rPr lang="en-US" sz="27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autonomously around a track and also be able to find the track if placed outside the track. The system  uses two vision sensors to process information and make decisions based on </a:t>
            </a:r>
            <a:r>
              <a:rPr lang="en-US" sz="27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its location. </a:t>
            </a:r>
            <a:r>
              <a:rPr lang="en-US" sz="27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One sensor can be used to detect the markers on the </a:t>
            </a:r>
            <a:r>
              <a:rPr lang="en-US" sz="27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track instructing to </a:t>
            </a:r>
            <a:r>
              <a:rPr lang="en-US" sz="27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car system to turn left, right, </a:t>
            </a:r>
            <a:r>
              <a:rPr lang="en-US" sz="27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turn around, or </a:t>
            </a:r>
            <a:r>
              <a:rPr lang="en-US" sz="27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continue when it comes to an intersection on the track. </a:t>
            </a:r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746683"/>
              </p:ext>
            </p:extLst>
          </p:nvPr>
        </p:nvGraphicFramePr>
        <p:xfrm>
          <a:off x="21958521" y="16657637"/>
          <a:ext cx="9601200" cy="201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76800"/>
                <a:gridCol w="4724400"/>
              </a:tblGrid>
              <a:tr h="370840"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700" dirty="0" smtClean="0"/>
                        <a:t>FRDM-K64 Board</a:t>
                      </a:r>
                      <a:endParaRPr lang="en-US" sz="2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marR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2700" dirty="0" smtClean="0"/>
                        <a:t>3D Printed LCD</a:t>
                      </a:r>
                      <a:r>
                        <a:rPr lang="en-US" sz="2700" baseline="0" dirty="0" smtClean="0"/>
                        <a:t> holder</a:t>
                      </a:r>
                      <a:endParaRPr lang="en-US" sz="27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700" dirty="0" smtClean="0"/>
                        <a:t>CMU</a:t>
                      </a:r>
                      <a:r>
                        <a:rPr lang="en-US" sz="2700" baseline="0" dirty="0" smtClean="0"/>
                        <a:t>Cam5 Pixy Vision</a:t>
                      </a:r>
                      <a:endParaRPr lang="en-US" sz="2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700" baseline="0" dirty="0" smtClean="0"/>
                        <a:t>TAOS </a:t>
                      </a:r>
                      <a:r>
                        <a:rPr lang="en-US" sz="2700" baseline="0" dirty="0" smtClean="0"/>
                        <a:t>Linear Sensor Array</a:t>
                      </a:r>
                      <a:endParaRPr lang="en-US" sz="27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700" dirty="0" smtClean="0"/>
                        <a:t>BlueSMiRF Bluetooth</a:t>
                      </a:r>
                      <a:endParaRPr lang="en-US" sz="2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700" dirty="0" smtClean="0"/>
                        <a:t>Four </a:t>
                      </a:r>
                      <a:r>
                        <a:rPr lang="en-US" sz="2700" dirty="0" smtClean="0"/>
                        <a:t>Wheels w/ Motors</a:t>
                      </a:r>
                      <a:endParaRPr lang="en-US" sz="27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700" dirty="0" smtClean="0"/>
                        <a:t>LCD Panel</a:t>
                      </a:r>
                      <a:endParaRPr lang="en-US" sz="2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700" dirty="0" smtClean="0"/>
                        <a:t>H-Bridge</a:t>
                      </a:r>
                      <a:endParaRPr lang="en-US" sz="27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0" name="TextBox 39"/>
          <p:cNvSpPr txBox="1"/>
          <p:nvPr/>
        </p:nvSpPr>
        <p:spPr>
          <a:xfrm>
            <a:off x="1190624" y="8307348"/>
            <a:ext cx="9838055" cy="9356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000" b="1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Overall Functionality</a:t>
            </a:r>
            <a:r>
              <a:rPr lang="en-US" sz="3000" b="1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algn="just"/>
            <a:endParaRPr lang="en-US" sz="3000" b="1" dirty="0" smtClean="0"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sz="3000" u="sng" dirty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Discovery </a:t>
            </a:r>
            <a:r>
              <a:rPr lang="en-US" sz="3000" u="sng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Mode:</a:t>
            </a:r>
          </a:p>
          <a:p>
            <a:pPr algn="just"/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car is placed within 2ft of the edge of track,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car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locates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track and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completes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track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while following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commands from the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markers and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stops at start/stop line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algn="just"/>
            <a:endParaRPr lang="en-US" sz="28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sz="3000" u="sng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Accuracy Mode</a:t>
            </a:r>
            <a:r>
              <a:rPr lang="en-US" sz="3000" u="sng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:</a:t>
            </a:r>
            <a:endParaRPr lang="en-US" sz="3000" u="sng" dirty="0" smtClean="0"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car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follows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black line on the track as closely as possible until it has completed two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laps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while </a:t>
            </a:r>
            <a:r>
              <a:rPr lang="en-US" sz="2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following </a:t>
            </a:r>
            <a:r>
              <a:rPr lang="en-US" sz="2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commands from the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markers and </a:t>
            </a:r>
            <a:r>
              <a:rPr lang="en-US" sz="2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stops at start/stop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line.</a:t>
            </a:r>
            <a:endParaRPr lang="en-US" sz="2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3000" u="sng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n-US" sz="3000" u="sng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Speed </a:t>
            </a:r>
            <a:r>
              <a:rPr lang="en-US" sz="3000" u="sng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Mode:</a:t>
            </a:r>
          </a:p>
          <a:p>
            <a:pPr algn="just"/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car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navigates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track as fast as possible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while following the black line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. Completes </a:t>
            </a:r>
            <a:r>
              <a:rPr lang="en-US" sz="2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two laps </a:t>
            </a:r>
            <a:r>
              <a:rPr lang="en-US" sz="2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while following </a:t>
            </a:r>
            <a:r>
              <a:rPr lang="en-US" sz="2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commands from the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markers and </a:t>
            </a:r>
            <a:r>
              <a:rPr lang="en-US" sz="2800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stops at start/stop </a:t>
            </a:r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line.</a:t>
            </a:r>
            <a:endParaRPr lang="en-US" sz="28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30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30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3000" u="sng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5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6800" y="579437"/>
            <a:ext cx="2971800" cy="2971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90625" y="551766"/>
            <a:ext cx="3914775" cy="29994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882" y="533400"/>
            <a:ext cx="3108260" cy="299947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73" r="25555" b="12169"/>
          <a:stretch/>
        </p:blipFill>
        <p:spPr>
          <a:xfrm>
            <a:off x="11277600" y="4137481"/>
            <a:ext cx="10820400" cy="68521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0" name="Content Placeholder 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" t="22956" r="11854" b="27457"/>
          <a:stretch/>
        </p:blipFill>
        <p:spPr>
          <a:xfrm>
            <a:off x="21693248" y="18973800"/>
            <a:ext cx="5052952" cy="232474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30" t="31323" r="14762" b="43703"/>
          <a:stretch/>
        </p:blipFill>
        <p:spPr>
          <a:xfrm>
            <a:off x="26858632" y="18973800"/>
            <a:ext cx="4992967" cy="2334575"/>
          </a:xfrm>
          <a:prstGeom prst="rect">
            <a:avLst/>
          </a:prstGeom>
        </p:spPr>
      </p:pic>
      <p:pic>
        <p:nvPicPr>
          <p:cNvPr id="23" name="Content Placeholder 4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6" t="21829" r="-1" b="3944"/>
          <a:stretch/>
        </p:blipFill>
        <p:spPr>
          <a:xfrm>
            <a:off x="1193082" y="16154400"/>
            <a:ext cx="7900910" cy="52123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8" name="Straight Connector 7"/>
          <p:cNvCxnSpPr/>
          <p:nvPr/>
        </p:nvCxnSpPr>
        <p:spPr>
          <a:xfrm>
            <a:off x="914400" y="15925800"/>
            <a:ext cx="31089600" cy="0"/>
          </a:xfrm>
          <a:prstGeom prst="line">
            <a:avLst/>
          </a:prstGeom>
          <a:ln w="79375">
            <a:solidFill>
              <a:srgbClr val="33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Content Placeholder 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1" t="22956" r="11854" b="27457"/>
          <a:stretch/>
        </p:blipFill>
        <p:spPr>
          <a:xfrm>
            <a:off x="21560832" y="18995322"/>
            <a:ext cx="5052952" cy="23247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30" t="31323" r="14762" b="43703"/>
          <a:stretch/>
        </p:blipFill>
        <p:spPr>
          <a:xfrm>
            <a:off x="26726216" y="18995322"/>
            <a:ext cx="4992967" cy="23345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8043" r="8413" b="25079"/>
          <a:stretch/>
        </p:blipFill>
        <p:spPr>
          <a:xfrm>
            <a:off x="23719004" y="11809132"/>
            <a:ext cx="5789559" cy="38194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4" name="Rectangle 13"/>
          <p:cNvSpPr/>
          <p:nvPr/>
        </p:nvSpPr>
        <p:spPr>
          <a:xfrm>
            <a:off x="22631399" y="4136889"/>
            <a:ext cx="9220200" cy="741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Additional Features: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u="sng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LCD</a:t>
            </a:r>
          </a:p>
          <a:p>
            <a:pPr lvl="1"/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Interfaces with the user allowing them to see the current mode selection. The LED attached to the panel allows the user to see the operating mode.</a:t>
            </a:r>
          </a:p>
          <a:p>
            <a:pPr lvl="1"/>
            <a:endParaRPr lang="en-US" sz="2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800" u="sng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Bluetooth</a:t>
            </a:r>
          </a:p>
          <a:p>
            <a:pPr lvl="1"/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Bluetooth is used in combination with an SD card to log data about the car while its working.</a:t>
            </a:r>
          </a:p>
          <a:p>
            <a:pPr lvl="1"/>
            <a:endParaRPr lang="en-US" sz="2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800" u="sng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Blinkers</a:t>
            </a:r>
          </a:p>
          <a:p>
            <a:pPr lvl="1"/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indicators allow the user to see what direction the car will turn at the intersection. It also gives a look into how the PIXY is working.</a:t>
            </a:r>
          </a:p>
          <a:p>
            <a:pPr lvl="1"/>
            <a:endParaRPr lang="en-US" sz="2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800" u="sng" dirty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Brake </a:t>
            </a:r>
            <a:r>
              <a:rPr lang="en-US" sz="2800" u="sng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Light</a:t>
            </a:r>
          </a:p>
          <a:p>
            <a:pPr lvl="1"/>
            <a:r>
              <a:rPr lang="en-US" sz="28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brake light turns on when the car stops.</a:t>
            </a:r>
            <a:endParaRPr lang="en-US" sz="2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508866" y="16250091"/>
            <a:ext cx="9838055" cy="689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000" b="1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Steering + Hybrid-PID Control:</a:t>
            </a:r>
          </a:p>
          <a:p>
            <a:pPr algn="just"/>
            <a:endParaRPr lang="en-US" sz="3000" b="1" dirty="0" smtClean="0"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By itself, the steering allows the car to make quick small adjustments.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Implemented to compensate for understeer.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Has 3 PIDs – one for steering, one for the two left hand side motors, and one for the right hand side.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motor PIDs only activate when steering has overflow.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Allows the car to make the gradual turns at speed.</a:t>
            </a:r>
            <a:endParaRPr lang="en-US" sz="2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30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30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3000" u="sng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5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1443552" y="11474470"/>
            <a:ext cx="10654447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000" b="1" dirty="0" smtClean="0"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Results &amp; Analysis:</a:t>
            </a:r>
          </a:p>
          <a:p>
            <a:pPr algn="just"/>
            <a:endParaRPr lang="en-US" sz="3000" b="1" dirty="0" smtClean="0"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car was able to successfully complete the requirements of all three modes.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additional features were all seamlessl</a:t>
            </a:r>
            <a:r>
              <a:rPr lang="en-US" sz="30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 incorporated into the system and actually helped with debugging.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000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After much noise reduction, the Hybrid-PID was highly successful.</a:t>
            </a:r>
            <a:endParaRPr lang="en-US" sz="28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3000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3000" b="1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3000" u="sng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endParaRPr lang="en-US" sz="27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5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11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3440</TotalTime>
  <Words>469</Words>
  <Application>Microsoft Office PowerPoint</Application>
  <PresentationFormat>Custom</PresentationFormat>
  <Paragraphs>74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Century Gothic</vt:lpstr>
      <vt:lpstr>Arial</vt:lpstr>
      <vt:lpstr>Segoe UI</vt:lpstr>
      <vt:lpstr>Default Design</vt:lpstr>
      <vt:lpstr>Photo Editor Photo</vt:lpstr>
      <vt:lpstr>PowerPoint Presentation</vt:lpstr>
    </vt:vector>
  </TitlesOfParts>
  <Company>Home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ulab</dc:creator>
  <cp:lastModifiedBy>ulab</cp:lastModifiedBy>
  <cp:revision>247</cp:revision>
  <dcterms:created xsi:type="dcterms:W3CDTF">2003-01-04T18:58:11Z</dcterms:created>
  <dcterms:modified xsi:type="dcterms:W3CDTF">2015-12-03T16:56:54Z</dcterms:modified>
</cp:coreProperties>
</file>

<file path=docProps/thumbnail.jpeg>
</file>